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79" r:id="rId7"/>
    <p:sldId id="258" r:id="rId8"/>
    <p:sldId id="281" r:id="rId9"/>
    <p:sldId id="278" r:id="rId10"/>
    <p:sldId id="259" r:id="rId11"/>
    <p:sldId id="265" r:id="rId12"/>
    <p:sldId id="280" r:id="rId13"/>
    <p:sldId id="264" r:id="rId14"/>
    <p:sldId id="262" r:id="rId15"/>
    <p:sldId id="263" r:id="rId16"/>
    <p:sldId id="266"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9" autoAdjust="0"/>
    <p:restoredTop sz="95992" autoAdjust="0"/>
  </p:normalViewPr>
  <p:slideViewPr>
    <p:cSldViewPr snapToGrid="0">
      <p:cViewPr varScale="1">
        <p:scale>
          <a:sx n="82" d="100"/>
          <a:sy n="82" d="100"/>
        </p:scale>
        <p:origin x="691"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5/15/2025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dirty="0"/>
          </a:p>
        </p:txBody>
      </p:sp>
    </p:spTree>
    <p:extLst>
      <p:ext uri="{BB962C8B-B14F-4D97-AF65-F5344CB8AC3E}">
        <p14:creationId xmlns:p14="http://schemas.microsoft.com/office/powerpoint/2010/main" val="1254890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766317" y="565343"/>
            <a:ext cx="6425683" cy="3741186"/>
          </a:xfrm>
        </p:spPr>
        <p:txBody>
          <a:bodyPr/>
          <a:lstStyle/>
          <a:p>
            <a:r>
              <a:rPr lang="en-US" sz="4800" dirty="0"/>
              <a:t>Medical Image Encryption Based on Chaotic Mapping</a:t>
            </a:r>
          </a:p>
        </p:txBody>
      </p:sp>
      <p:pic>
        <p:nvPicPr>
          <p:cNvPr id="3" name="Picture 2" descr="A black text on a black background&#10;&#10;AI-generated content may be incorrect.">
            <a:extLst>
              <a:ext uri="{FF2B5EF4-FFF2-40B4-BE49-F238E27FC236}">
                <a16:creationId xmlns:a16="http://schemas.microsoft.com/office/drawing/2014/main" id="{AB60C020-A3A8-1A16-3560-D78238036267}"/>
              </a:ext>
            </a:extLst>
          </p:cNvPr>
          <p:cNvPicPr>
            <a:picLocks noChangeAspect="1"/>
          </p:cNvPicPr>
          <p:nvPr/>
        </p:nvPicPr>
        <p:blipFill>
          <a:blip r:embed="rId3"/>
          <a:stretch>
            <a:fillRect/>
          </a:stretch>
        </p:blipFill>
        <p:spPr>
          <a:xfrm>
            <a:off x="0" y="1"/>
            <a:ext cx="1758462" cy="753626"/>
          </a:xfrm>
          <a:prstGeom prst="rect">
            <a:avLst/>
          </a:prstGeom>
        </p:spPr>
      </p:pic>
      <p:sp>
        <p:nvSpPr>
          <p:cNvPr id="4" name="TextBox 3">
            <a:extLst>
              <a:ext uri="{FF2B5EF4-FFF2-40B4-BE49-F238E27FC236}">
                <a16:creationId xmlns:a16="http://schemas.microsoft.com/office/drawing/2014/main" id="{D037DAC5-38F8-F3AA-3277-D2CF88C297FF}"/>
              </a:ext>
            </a:extLst>
          </p:cNvPr>
          <p:cNvSpPr txBox="1"/>
          <p:nvPr/>
        </p:nvSpPr>
        <p:spPr>
          <a:xfrm>
            <a:off x="7560120" y="4306529"/>
            <a:ext cx="4648901" cy="2600712"/>
          </a:xfrm>
          <a:prstGeom prst="rect">
            <a:avLst/>
          </a:prstGeom>
          <a:noFill/>
        </p:spPr>
        <p:txBody>
          <a:bodyPr wrap="none" rtlCol="0">
            <a:sp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a:ln>
                  <a:noFill/>
                </a:ln>
                <a:solidFill>
                  <a:prstClr val="black">
                    <a:tint val="75000"/>
                  </a:prstClr>
                </a:solidFill>
                <a:effectLst/>
                <a:uLnTx/>
                <a:uFillTx/>
                <a:latin typeface="Calibri"/>
                <a:ea typeface="+mn-ea"/>
                <a:cs typeface="+mn-cs"/>
              </a:rPr>
              <a:t>By: </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a:ln>
                  <a:noFill/>
                </a:ln>
                <a:solidFill>
                  <a:prstClr val="black">
                    <a:tint val="75000"/>
                  </a:prstClr>
                </a:solidFill>
                <a:effectLst/>
                <a:uLnTx/>
                <a:uFillTx/>
                <a:latin typeface="Calibri"/>
                <a:ea typeface="+mn-ea"/>
                <a:cs typeface="+mn-cs"/>
              </a:rPr>
              <a:t>Keshab Kumar(2201330100132)</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a:ln>
                  <a:noFill/>
                </a:ln>
                <a:solidFill>
                  <a:prstClr val="black">
                    <a:tint val="75000"/>
                  </a:prstClr>
                </a:solidFill>
                <a:effectLst/>
                <a:uLnTx/>
                <a:uFillTx/>
                <a:latin typeface="Calibri"/>
                <a:ea typeface="+mn-ea"/>
                <a:cs typeface="+mn-cs"/>
              </a:rPr>
              <a:t>Anshika Jaiswal(2201330100051)</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err="1">
                <a:ln>
                  <a:noFill/>
                </a:ln>
                <a:solidFill>
                  <a:prstClr val="black">
                    <a:tint val="75000"/>
                  </a:prstClr>
                </a:solidFill>
                <a:effectLst/>
                <a:uLnTx/>
                <a:uFillTx/>
                <a:latin typeface="Calibri"/>
                <a:ea typeface="+mn-ea"/>
                <a:cs typeface="+mn-cs"/>
              </a:rPr>
              <a:t>Akrati</a:t>
            </a:r>
            <a:r>
              <a:rPr kumimoji="0" lang="en-US" sz="2500" b="0" i="0" u="none" strike="noStrike" kern="1200" cap="none" spc="0" normalizeH="0" baseline="0" noProof="0" dirty="0">
                <a:ln>
                  <a:noFill/>
                </a:ln>
                <a:solidFill>
                  <a:prstClr val="black">
                    <a:tint val="75000"/>
                  </a:prstClr>
                </a:solidFill>
                <a:effectLst/>
                <a:uLnTx/>
                <a:uFillTx/>
                <a:latin typeface="Calibri"/>
                <a:ea typeface="+mn-ea"/>
                <a:cs typeface="+mn-cs"/>
              </a:rPr>
              <a:t> Mishra(2301330109004)</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500" b="0" i="0" u="none" strike="noStrike" kern="1200" cap="none" spc="0" normalizeH="0" baseline="0" noProof="0" dirty="0">
                <a:ln>
                  <a:noFill/>
                </a:ln>
                <a:solidFill>
                  <a:prstClr val="black">
                    <a:tint val="75000"/>
                  </a:prstClr>
                </a:solidFill>
                <a:effectLst/>
                <a:uLnTx/>
                <a:uFillTx/>
                <a:latin typeface="Calibri"/>
                <a:ea typeface="+mn-ea"/>
                <a:cs typeface="+mn-cs"/>
              </a:rPr>
              <a:t>Apoorva Sharma(2201330100304)</a:t>
            </a:r>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2147245" y="552144"/>
            <a:ext cx="8272942" cy="991689"/>
          </a:xfrm>
        </p:spPr>
        <p:txBody>
          <a:bodyPr/>
          <a:lstStyle/>
          <a:p>
            <a:r>
              <a:rPr lang="en-US" dirty="0">
                <a:ea typeface="+mn-ea"/>
                <a:cs typeface="+mn-cs"/>
              </a:rPr>
              <a:t>CHALLENGES AND CONSIDERSTION</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083080" y="2809452"/>
            <a:ext cx="2693128" cy="991689"/>
          </a:xfrm>
        </p:spPr>
        <p:txBody>
          <a:bodyPr>
            <a:normAutofit fontScale="47500" lnSpcReduction="20000"/>
          </a:bodyPr>
          <a:lstStyle/>
          <a:p>
            <a:pPr algn="l"/>
            <a:r>
              <a:rPr lang="en-US" dirty="0"/>
              <a:t>REAL TIME</a:t>
            </a:r>
          </a:p>
          <a:p>
            <a:pPr algn="l"/>
            <a:r>
              <a:rPr lang="en-US" dirty="0"/>
              <a:t>PROCESSING</a:t>
            </a:r>
          </a:p>
          <a:p>
            <a:pPr algn="l"/>
            <a:r>
              <a:rPr lang="en-US" dirty="0"/>
              <a:t>POWER</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911704" y="4369321"/>
            <a:ext cx="3035881" cy="1485635"/>
          </a:xfrm>
        </p:spPr>
        <p:txBody>
          <a:bodyPr>
            <a:normAutofit fontScale="92500" lnSpcReduction="10000"/>
          </a:bodyPr>
          <a:lstStyle/>
          <a:p>
            <a:pPr algn="l"/>
            <a:r>
              <a:rPr lang="en-US" dirty="0"/>
              <a:t>Performing real-time person detection and selective encryption on high-resolution video streams can be computationally expensive. </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585884"/>
            <a:ext cx="2693128" cy="1212769"/>
          </a:xfrm>
        </p:spPr>
        <p:txBody>
          <a:bodyPr>
            <a:normAutofit fontScale="55000" lnSpcReduction="20000"/>
          </a:bodyPr>
          <a:lstStyle/>
          <a:p>
            <a:pPr algn="l"/>
            <a:r>
              <a:rPr lang="en-US" dirty="0"/>
              <a:t>AI </a:t>
            </a:r>
            <a:r>
              <a:rPr lang="en-US" dirty="0" err="1"/>
              <a:t>ACCuracy</a:t>
            </a:r>
            <a:endParaRPr lang="en-US" dirty="0"/>
          </a:p>
          <a:p>
            <a:pPr algn="l"/>
            <a:r>
              <a:rPr lang="en-US" dirty="0"/>
              <a:t>and False</a:t>
            </a:r>
          </a:p>
          <a:p>
            <a:pPr algn="l"/>
            <a:r>
              <a:rPr lang="en-US" dirty="0"/>
              <a:t>Positives </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369321"/>
            <a:ext cx="3076820" cy="1648021"/>
          </a:xfrm>
        </p:spPr>
        <p:txBody>
          <a:bodyPr>
            <a:normAutofit fontScale="92500" lnSpcReduction="20000"/>
          </a:bodyPr>
          <a:lstStyle/>
          <a:p>
            <a:pPr algn="l"/>
            <a:r>
              <a:rPr lang="en-US" dirty="0"/>
              <a:t>If the YOLO model mistakenly detects a non-human object as a human or fails to detect an actual human, the encryption may become inaccurate. ​</a:t>
            </a:r>
          </a:p>
          <a:p>
            <a:r>
              <a:rPr lang="en-ZA"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fontScale="47500" lnSpcReduction="20000"/>
          </a:bodyPr>
          <a:lstStyle/>
          <a:p>
            <a:pPr algn="l"/>
            <a:r>
              <a:rPr lang="en-US" dirty="0"/>
              <a:t>LEGAL AND</a:t>
            </a:r>
          </a:p>
          <a:p>
            <a:pPr algn="l"/>
            <a:r>
              <a:rPr lang="en-US" dirty="0"/>
              <a:t>ETHICAL</a:t>
            </a:r>
          </a:p>
          <a:p>
            <a:pPr algn="l"/>
            <a:r>
              <a:rPr lang="en-US" dirty="0"/>
              <a:t>BOUNDARIES</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616246" y="4477993"/>
            <a:ext cx="3023761" cy="1735994"/>
          </a:xfrm>
        </p:spPr>
        <p:txBody>
          <a:bodyPr>
            <a:normAutofit fontScale="85000" lnSpcReduction="20000"/>
          </a:bodyPr>
          <a:lstStyle/>
          <a:p>
            <a:pPr algn="l"/>
            <a:r>
              <a:rPr lang="en-US" dirty="0"/>
              <a:t>Some governments and organizations have strict regulations regarding the modification of surveillance footage, posing challenges in legally adopting such techniques. </a:t>
            </a:r>
            <a:r>
              <a:rPr lang="en-ZA" dirty="0"/>
              <a:t>​</a:t>
            </a:r>
          </a:p>
          <a:p>
            <a:pPr algn="l"/>
            <a:r>
              <a:rPr lang="en-US" dirty="0"/>
              <a:t>​</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AC0FC3BE-75F8-7928-7542-42885F9E4A6E}"/>
              </a:ext>
            </a:extLst>
          </p:cNvPr>
          <p:cNvPicPr>
            <a:picLocks noChangeAspect="1"/>
          </p:cNvPicPr>
          <p:nvPr/>
        </p:nvPicPr>
        <p:blipFill>
          <a:blip r:embed="rId2"/>
          <a:stretch>
            <a:fillRect/>
          </a:stretch>
        </p:blipFill>
        <p:spPr>
          <a:xfrm>
            <a:off x="0" y="1"/>
            <a:ext cx="1758462" cy="753626"/>
          </a:xfrm>
          <a:prstGeom prst="rect">
            <a:avLst/>
          </a:prstGeom>
        </p:spPr>
      </p:pic>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pic>
        <p:nvPicPr>
          <p:cNvPr id="8" name="Picture 7">
            <a:extLst>
              <a:ext uri="{FF2B5EF4-FFF2-40B4-BE49-F238E27FC236}">
                <a16:creationId xmlns:a16="http://schemas.microsoft.com/office/drawing/2014/main" id="{6AE5EF63-B7A8-2ABE-AB5A-FEE891BDA495}"/>
              </a:ext>
            </a:extLst>
          </p:cNvPr>
          <p:cNvPicPr>
            <a:picLocks noChangeAspect="1"/>
          </p:cNvPicPr>
          <p:nvPr/>
        </p:nvPicPr>
        <p:blipFill>
          <a:blip r:embed="rId3"/>
          <a:stretch>
            <a:fillRect/>
          </a:stretch>
        </p:blipFill>
        <p:spPr>
          <a:xfrm>
            <a:off x="691193" y="917653"/>
            <a:ext cx="4212492" cy="2369527"/>
          </a:xfrm>
          <a:prstGeom prst="rect">
            <a:avLst/>
          </a:prstGeom>
        </p:spPr>
      </p:pic>
      <p:sp>
        <p:nvSpPr>
          <p:cNvPr id="9" name="Arrow: Right 8">
            <a:extLst>
              <a:ext uri="{FF2B5EF4-FFF2-40B4-BE49-F238E27FC236}">
                <a16:creationId xmlns:a16="http://schemas.microsoft.com/office/drawing/2014/main" id="{D133D29F-15C2-6D2E-8DA3-2186C3C15DB0}"/>
              </a:ext>
            </a:extLst>
          </p:cNvPr>
          <p:cNvSpPr/>
          <p:nvPr/>
        </p:nvSpPr>
        <p:spPr>
          <a:xfrm>
            <a:off x="5237050" y="18600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7D94615-6270-A8F2-F2FA-8CF84DEA0DF2}"/>
              </a:ext>
            </a:extLst>
          </p:cNvPr>
          <p:cNvPicPr>
            <a:picLocks noChangeAspect="1"/>
          </p:cNvPicPr>
          <p:nvPr/>
        </p:nvPicPr>
        <p:blipFill>
          <a:blip r:embed="rId4"/>
          <a:stretch>
            <a:fillRect/>
          </a:stretch>
        </p:blipFill>
        <p:spPr>
          <a:xfrm>
            <a:off x="6334370" y="917652"/>
            <a:ext cx="4212492" cy="2369527"/>
          </a:xfrm>
          <a:prstGeom prst="rect">
            <a:avLst/>
          </a:prstGeom>
        </p:spPr>
      </p:pic>
      <p:pic>
        <p:nvPicPr>
          <p:cNvPr id="2" name="Picture 1" descr="A black text on a black background&#10;&#10;AI-generated content may be incorrect.">
            <a:extLst>
              <a:ext uri="{FF2B5EF4-FFF2-40B4-BE49-F238E27FC236}">
                <a16:creationId xmlns:a16="http://schemas.microsoft.com/office/drawing/2014/main" id="{BC2992D7-9BFD-0EB5-8311-8AB11872DC35}"/>
              </a:ext>
            </a:extLst>
          </p:cNvPr>
          <p:cNvPicPr>
            <a:picLocks noChangeAspect="1"/>
          </p:cNvPicPr>
          <p:nvPr/>
        </p:nvPicPr>
        <p:blipFill>
          <a:blip r:embed="rId5"/>
          <a:stretch>
            <a:fillRect/>
          </a:stretch>
        </p:blipFill>
        <p:spPr>
          <a:xfrm>
            <a:off x="0" y="1"/>
            <a:ext cx="1758462" cy="753626"/>
          </a:xfrm>
          <a:prstGeom prst="rect">
            <a:avLst/>
          </a:prstGeom>
        </p:spPr>
      </p:pic>
    </p:spTree>
    <p:extLst>
      <p:ext uri="{BB962C8B-B14F-4D97-AF65-F5344CB8AC3E}">
        <p14:creationId xmlns:p14="http://schemas.microsoft.com/office/powerpoint/2010/main" val="209394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56" name="TextBox 55">
            <a:extLst>
              <a:ext uri="{FF2B5EF4-FFF2-40B4-BE49-F238E27FC236}">
                <a16:creationId xmlns:a16="http://schemas.microsoft.com/office/drawing/2014/main" id="{BEE516B7-5F2D-BFD5-709D-2B6BCAE5066E}"/>
              </a:ext>
            </a:extLst>
          </p:cNvPr>
          <p:cNvSpPr txBox="1"/>
          <p:nvPr/>
        </p:nvSpPr>
        <p:spPr>
          <a:xfrm>
            <a:off x="1203003" y="448056"/>
            <a:ext cx="3052439" cy="477054"/>
          </a:xfrm>
          <a:prstGeom prst="rect">
            <a:avLst/>
          </a:prstGeom>
          <a:noFill/>
        </p:spPr>
        <p:txBody>
          <a:bodyPr wrap="none" rtlCol="0">
            <a:spAutoFit/>
          </a:bodyPr>
          <a:lstStyle/>
          <a:p>
            <a:r>
              <a:rPr lang="en-IN" sz="2500" b="1" dirty="0">
                <a:latin typeface="Times New Roman" panose="02020603050405020304" pitchFamily="18" charset="0"/>
                <a:cs typeface="Times New Roman" panose="02020603050405020304" pitchFamily="18" charset="0"/>
              </a:rPr>
              <a:t>Flow Chart Diagram</a:t>
            </a:r>
            <a:endParaRPr lang="en-US" sz="2500" b="1" dirty="0">
              <a:latin typeface="Times New Roman" panose="02020603050405020304" pitchFamily="18" charset="0"/>
              <a:cs typeface="Times New Roman" panose="02020603050405020304" pitchFamily="18" charset="0"/>
            </a:endParaRPr>
          </a:p>
        </p:txBody>
      </p:sp>
      <p:pic>
        <p:nvPicPr>
          <p:cNvPr id="2" name="Picture 1" descr="A black text on a black background&#10;&#10;AI-generated content may be incorrect.">
            <a:extLst>
              <a:ext uri="{FF2B5EF4-FFF2-40B4-BE49-F238E27FC236}">
                <a16:creationId xmlns:a16="http://schemas.microsoft.com/office/drawing/2014/main" id="{8676C68C-7CF7-B2A9-2792-AA46AF6CBF44}"/>
              </a:ext>
            </a:extLst>
          </p:cNvPr>
          <p:cNvPicPr>
            <a:picLocks noChangeAspect="1"/>
          </p:cNvPicPr>
          <p:nvPr/>
        </p:nvPicPr>
        <p:blipFill>
          <a:blip r:embed="rId3"/>
          <a:stretch>
            <a:fillRect/>
          </a:stretch>
        </p:blipFill>
        <p:spPr>
          <a:xfrm>
            <a:off x="0" y="1"/>
            <a:ext cx="1758462" cy="753626"/>
          </a:xfrm>
          <a:prstGeom prst="rect">
            <a:avLst/>
          </a:prstGeom>
        </p:spPr>
      </p:pic>
      <p:sp>
        <p:nvSpPr>
          <p:cNvPr id="3" name="AutoShape 2">
            <a:extLst>
              <a:ext uri="{FF2B5EF4-FFF2-40B4-BE49-F238E27FC236}">
                <a16:creationId xmlns:a16="http://schemas.microsoft.com/office/drawing/2014/main" id="{05805E17-1740-EA89-5242-516AA5D9BF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a:extLst>
              <a:ext uri="{FF2B5EF4-FFF2-40B4-BE49-F238E27FC236}">
                <a16:creationId xmlns:a16="http://schemas.microsoft.com/office/drawing/2014/main" id="{536FDA7C-851A-1D0B-3040-E402AE1F558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75E6D888-AA3B-8454-8E26-ACA72ADD8088}"/>
              </a:ext>
            </a:extLst>
          </p:cNvPr>
          <p:cNvPicPr>
            <a:picLocks noChangeAspect="1"/>
          </p:cNvPicPr>
          <p:nvPr/>
        </p:nvPicPr>
        <p:blipFill>
          <a:blip r:embed="rId4"/>
          <a:stretch>
            <a:fillRect/>
          </a:stretch>
        </p:blipFill>
        <p:spPr>
          <a:xfrm>
            <a:off x="207208" y="1153616"/>
            <a:ext cx="4728330" cy="5567859"/>
          </a:xfrm>
          <a:prstGeom prst="rect">
            <a:avLst/>
          </a:prstGeom>
        </p:spPr>
      </p:pic>
    </p:spTree>
    <p:extLst>
      <p:ext uri="{BB962C8B-B14F-4D97-AF65-F5344CB8AC3E}">
        <p14:creationId xmlns:p14="http://schemas.microsoft.com/office/powerpoint/2010/main" val="367869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65BE7B83-D6DA-4C83-F8B5-5D749D14D732}"/>
              </a:ext>
            </a:extLst>
          </p:cNvPr>
          <p:cNvPicPr>
            <a:picLocks noChangeAspect="1"/>
          </p:cNvPicPr>
          <p:nvPr/>
        </p:nvPicPr>
        <p:blipFill>
          <a:blip r:embed="rId3"/>
          <a:stretch>
            <a:fillRect/>
          </a:stretch>
        </p:blipFill>
        <p:spPr>
          <a:xfrm>
            <a:off x="0" y="1"/>
            <a:ext cx="1758462" cy="753626"/>
          </a:xfrm>
          <a:prstGeom prst="rect">
            <a:avLst/>
          </a:prstGeom>
        </p:spPr>
      </p:pic>
      <p:pic>
        <p:nvPicPr>
          <p:cNvPr id="4" name="Picture 3">
            <a:extLst>
              <a:ext uri="{FF2B5EF4-FFF2-40B4-BE49-F238E27FC236}">
                <a16:creationId xmlns:a16="http://schemas.microsoft.com/office/drawing/2014/main" id="{95667AA5-8D14-F460-9C27-4A0367E80031}"/>
              </a:ext>
            </a:extLst>
          </p:cNvPr>
          <p:cNvPicPr>
            <a:picLocks noChangeAspect="1"/>
          </p:cNvPicPr>
          <p:nvPr/>
        </p:nvPicPr>
        <p:blipFill>
          <a:blip r:embed="rId4"/>
          <a:stretch>
            <a:fillRect/>
          </a:stretch>
        </p:blipFill>
        <p:spPr>
          <a:xfrm>
            <a:off x="4217436" y="279918"/>
            <a:ext cx="6941975" cy="6578082"/>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Keshab Kumar​​</a:t>
            </a:r>
          </a:p>
          <a:p>
            <a:r>
              <a:rPr lang="en-US" dirty="0"/>
              <a:t>Anshika Jaiswal</a:t>
            </a:r>
          </a:p>
          <a:p>
            <a:r>
              <a:rPr lang="en-US" dirty="0" err="1"/>
              <a:t>Akrati</a:t>
            </a:r>
            <a:r>
              <a:rPr lang="en-US" dirty="0"/>
              <a:t> Mishra</a:t>
            </a:r>
          </a:p>
          <a:p>
            <a:r>
              <a:rPr lang="en-US" dirty="0"/>
              <a:t>Apoorva Sarma</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0F41A0A4-9DE0-0A91-C3FF-4E418AF48B80}"/>
              </a:ext>
            </a:extLst>
          </p:cNvPr>
          <p:cNvPicPr>
            <a:picLocks noChangeAspect="1"/>
          </p:cNvPicPr>
          <p:nvPr/>
        </p:nvPicPr>
        <p:blipFill>
          <a:blip r:embed="rId3"/>
          <a:stretch>
            <a:fillRect/>
          </a:stretch>
        </p:blipFill>
        <p:spPr>
          <a:xfrm>
            <a:off x="0" y="1"/>
            <a:ext cx="1758462" cy="753626"/>
          </a:xfrm>
          <a:prstGeom prst="rect">
            <a:avLst/>
          </a:prstGeom>
        </p:spPr>
      </p:pic>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0"/>
            <a:ext cx="6019802" cy="6867376"/>
          </a:xfrm>
        </p:spPr>
        <p:txBody>
          <a:bodyPr/>
          <a:lstStyle/>
          <a:p>
            <a:r>
              <a:rPr lang="en-US" dirty="0"/>
              <a:t>Introduction</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403123" y="1307690"/>
            <a:ext cx="5250425" cy="5216014"/>
          </a:xfrm>
        </p:spPr>
        <p:txBody>
          <a:bodyPr>
            <a:noAutofit/>
          </a:bodyPr>
          <a:lstStyle/>
          <a:p>
            <a:pPr>
              <a:buNone/>
            </a:pPr>
            <a:r>
              <a:rPr lang="en-US" sz="1200" dirty="0"/>
              <a:t>In the era of digital healthcare, medical images such as X-rays, CT scans, and MRIs are widely used for diagnosis and treatment. These images are often stored and transmitted over networks, making them vulnerable to unauthorized access, tampering, and data theft. Protecting the confidentiality and integrity of medical images has become a critical requirement.</a:t>
            </a:r>
          </a:p>
          <a:p>
            <a:pPr>
              <a:buNone/>
            </a:pPr>
            <a:r>
              <a:rPr lang="en-US" sz="1200" dirty="0"/>
              <a:t>Traditional encryption methods like AES and DES, while secure, may be computationally intensive and not well-suited for large-scale image datasets or real-time applications. In contrast, chaotic systems offer a lightweight, highly secure alternative due to their sensitivity to initial conditions and pseudo-random behavior.</a:t>
            </a:r>
          </a:p>
          <a:p>
            <a:r>
              <a:rPr lang="en-US" sz="1200" dirty="0"/>
              <a:t>This project proposes a secure image encryption method using chaotic mapping. By utilizing the properties of chaotic systems (such as the Logistic Map), we aim to scramble and encrypt medical images in a way that ensures both privacy and efficiency. The approach involves pixel-level confusion and diffusion to make the encrypted image completely unintelligible without the proper key, thus ensuring high security in medical data handling.</a:t>
            </a:r>
          </a:p>
          <a:p>
            <a:endParaRPr lang="en-US" sz="1200" dirty="0"/>
          </a:p>
          <a:p>
            <a:r>
              <a:rPr lang="en-US" sz="1200" dirty="0"/>
              <a:t>.</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4EE1FFEE-3115-60B2-BBDA-0C8B5A0F4F77}"/>
              </a:ext>
            </a:extLst>
          </p:cNvPr>
          <p:cNvPicPr>
            <a:picLocks noChangeAspect="1"/>
          </p:cNvPicPr>
          <p:nvPr/>
        </p:nvPicPr>
        <p:blipFill>
          <a:blip r:embed="rId3"/>
          <a:stretch>
            <a:fillRect/>
          </a:stretch>
        </p:blipFill>
        <p:spPr>
          <a:xfrm>
            <a:off x="0" y="1"/>
            <a:ext cx="1758462" cy="753626"/>
          </a:xfrm>
          <a:prstGeom prst="rect">
            <a:avLst/>
          </a:prstGeom>
        </p:spPr>
      </p:pic>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7B3D5-F295-8DF8-9640-FB612C65299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DFA841AC-D0AD-C7B3-4D96-3931BAE80D4C}"/>
              </a:ext>
            </a:extLst>
          </p:cNvPr>
          <p:cNvSpPr>
            <a:spLocks noGrp="1"/>
          </p:cNvSpPr>
          <p:nvPr>
            <p:ph type="title"/>
          </p:nvPr>
        </p:nvSpPr>
        <p:spPr>
          <a:xfrm>
            <a:off x="2153265" y="337748"/>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ABSTRACT</a:t>
            </a:r>
          </a:p>
        </p:txBody>
      </p:sp>
      <p:sp>
        <p:nvSpPr>
          <p:cNvPr id="33" name="Text Placeholder 32">
            <a:extLst>
              <a:ext uri="{FF2B5EF4-FFF2-40B4-BE49-F238E27FC236}">
                <a16:creationId xmlns:a16="http://schemas.microsoft.com/office/drawing/2014/main" id="{A129FF38-D25C-BE08-A625-16A452B74082}"/>
              </a:ext>
            </a:extLst>
          </p:cNvPr>
          <p:cNvSpPr>
            <a:spLocks noGrp="1"/>
          </p:cNvSpPr>
          <p:nvPr>
            <p:ph type="body" sz="quarter" idx="13"/>
          </p:nvPr>
        </p:nvSpPr>
        <p:spPr>
          <a:xfrm>
            <a:off x="1494502" y="1278194"/>
            <a:ext cx="8937523" cy="4768646"/>
          </a:xfrm>
        </p:spPr>
        <p:txBody>
          <a:bodyPr>
            <a:normAutofit lnSpcReduction="10000"/>
          </a:bodyPr>
          <a:lstStyle/>
          <a:p>
            <a:pPr algn="just">
              <a:buNone/>
            </a:pPr>
            <a:r>
              <a:rPr lang="en-US" sz="2000" dirty="0"/>
              <a:t>Medical image encryption is vital to protect sensitive patient data during storage and transmission. Traditional encryption methods often fall short in terms of speed and efficiency, especially when handling large medical datasets.</a:t>
            </a:r>
          </a:p>
          <a:p>
            <a:pPr algn="just">
              <a:buNone/>
            </a:pPr>
            <a:r>
              <a:rPr lang="en-US" sz="2000" dirty="0"/>
              <a:t>This project proposes a novel approach using </a:t>
            </a:r>
            <a:r>
              <a:rPr lang="en-US" sz="2000" b="1" dirty="0"/>
              <a:t>chaotic mapping techniques</a:t>
            </a:r>
            <a:r>
              <a:rPr lang="en-US" sz="2000" dirty="0"/>
              <a:t>, such as the Logistic Map, to encrypt medical images. The method leverages the unpredictable and sensitive nature of chaotic systems to perform </a:t>
            </a:r>
            <a:r>
              <a:rPr lang="en-US" sz="2000" b="1" dirty="0"/>
              <a:t>pixel-level confusion and diffusion</a:t>
            </a:r>
            <a:r>
              <a:rPr lang="en-US" sz="2000" dirty="0"/>
              <a:t>, ensuring strong security.</a:t>
            </a:r>
          </a:p>
          <a:p>
            <a:pPr algn="just"/>
            <a:r>
              <a:rPr lang="en-US" sz="2000" dirty="0"/>
              <a:t>By applying </a:t>
            </a:r>
            <a:r>
              <a:rPr lang="en-US" sz="2000" b="1" dirty="0"/>
              <a:t>selective encryption</a:t>
            </a:r>
            <a:r>
              <a:rPr lang="en-US" sz="2000" dirty="0"/>
              <a:t> on critical regions of interest (ROI) within medical images, the approach achieves a balance between </a:t>
            </a:r>
            <a:r>
              <a:rPr lang="en-US" sz="2000" b="1" dirty="0"/>
              <a:t>security, performance, and storage efficiency</a:t>
            </a:r>
            <a:r>
              <a:rPr lang="en-US" sz="2000" dirty="0"/>
              <a:t>. Experimental results show high randomness, low correlation, and strong key sensitivity—making it suitable for healthcare applications such as </a:t>
            </a:r>
            <a:r>
              <a:rPr lang="en-US" sz="2000" b="1" dirty="0"/>
              <a:t>telemedicine, cloud storage, and AI diagnostics</a:t>
            </a:r>
            <a:r>
              <a:rPr lang="en-US" sz="2000" dirty="0"/>
              <a:t>.</a:t>
            </a:r>
          </a:p>
          <a:p>
            <a:pPr algn="just"/>
            <a:endParaRPr lang="en-US" sz="1600" dirty="0"/>
          </a:p>
        </p:txBody>
      </p:sp>
      <p:sp>
        <p:nvSpPr>
          <p:cNvPr id="38" name="Slide Number Placeholder 37">
            <a:extLst>
              <a:ext uri="{FF2B5EF4-FFF2-40B4-BE49-F238E27FC236}">
                <a16:creationId xmlns:a16="http://schemas.microsoft.com/office/drawing/2014/main" id="{21D050AE-441C-A5BD-7630-3BCBEE96423D}"/>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F1D2ADAC-86F7-7BAC-A4CD-F01FBA9B9272}"/>
              </a:ext>
            </a:extLst>
          </p:cNvPr>
          <p:cNvPicPr>
            <a:picLocks noChangeAspect="1"/>
          </p:cNvPicPr>
          <p:nvPr/>
        </p:nvPicPr>
        <p:blipFill>
          <a:blip r:embed="rId2"/>
          <a:stretch>
            <a:fillRect/>
          </a:stretch>
        </p:blipFill>
        <p:spPr>
          <a:xfrm>
            <a:off x="0" y="1"/>
            <a:ext cx="1758462" cy="753626"/>
          </a:xfrm>
          <a:prstGeom prst="rect">
            <a:avLst/>
          </a:prstGeom>
        </p:spPr>
      </p:pic>
    </p:spTree>
    <p:extLst>
      <p:ext uri="{BB962C8B-B14F-4D97-AF65-F5344CB8AC3E}">
        <p14:creationId xmlns:p14="http://schemas.microsoft.com/office/powerpoint/2010/main" val="1867060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 Statement</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6" y="1965777"/>
            <a:ext cx="7713529" cy="3781880"/>
          </a:xfrm>
        </p:spPr>
        <p:txBody>
          <a:bodyPr>
            <a:normAutofit/>
          </a:bodyPr>
          <a:lstStyle/>
          <a:p>
            <a:pPr>
              <a:buNone/>
            </a:pPr>
            <a:r>
              <a:rPr lang="en-US" dirty="0"/>
              <a:t>With the increasing use of digital technologies in healthcare, </a:t>
            </a:r>
            <a:r>
              <a:rPr lang="en-US" b="1" dirty="0"/>
              <a:t>medical images</a:t>
            </a:r>
            <a:r>
              <a:rPr lang="en-US" dirty="0"/>
              <a:t> (such as MRI, CT, and X-ray scans) are frequently stored and transmitted electronically. These images contain highly </a:t>
            </a:r>
            <a:r>
              <a:rPr lang="en-US" b="1" dirty="0"/>
              <a:t>sensitive patient information</a:t>
            </a:r>
            <a:r>
              <a:rPr lang="en-US" dirty="0"/>
              <a:t>, making them a prime target for cyberattacks.</a:t>
            </a:r>
          </a:p>
          <a:p>
            <a:pPr>
              <a:buNone/>
            </a:pPr>
            <a:r>
              <a:rPr lang="en-US" dirty="0"/>
              <a:t>Traditional encryption algorithms like AES or DES, although secure, are not specifically optimized for image data. They often result in:</a:t>
            </a:r>
          </a:p>
          <a:p>
            <a:pPr>
              <a:buFont typeface="Arial" panose="020B0604020202020204" pitchFamily="34" charset="0"/>
              <a:buChar char="•"/>
            </a:pPr>
            <a:r>
              <a:rPr lang="en-US" b="1" dirty="0"/>
              <a:t>High computational load</a:t>
            </a:r>
            <a:endParaRPr lang="en-US" dirty="0"/>
          </a:p>
          <a:p>
            <a:pPr>
              <a:buFont typeface="Arial" panose="020B0604020202020204" pitchFamily="34" charset="0"/>
              <a:buChar char="•"/>
            </a:pPr>
            <a:r>
              <a:rPr lang="en-US" b="1" dirty="0"/>
              <a:t>Slow processing time</a:t>
            </a:r>
            <a:endParaRPr lang="en-US" dirty="0"/>
          </a:p>
          <a:p>
            <a:pPr>
              <a:buFont typeface="Arial" panose="020B0604020202020204" pitchFamily="34" charset="0"/>
              <a:buChar char="•"/>
            </a:pPr>
            <a:r>
              <a:rPr lang="en-US" b="1" dirty="0"/>
              <a:t>Poor suitability for large image datasets</a:t>
            </a:r>
            <a:endParaRPr lang="en-US" dirty="0"/>
          </a:p>
          <a:p>
            <a:pPr>
              <a:buNone/>
            </a:pPr>
            <a:r>
              <a:rPr lang="en-US" dirty="0"/>
              <a:t>There is a critical need for an encryption method that is:</a:t>
            </a:r>
          </a:p>
          <a:p>
            <a:pPr>
              <a:buFont typeface="Arial" panose="020B0604020202020204" pitchFamily="34" charset="0"/>
              <a:buChar char="•"/>
            </a:pPr>
            <a:r>
              <a:rPr lang="en-US" b="1" dirty="0"/>
              <a:t>Secure and reversible</a:t>
            </a:r>
            <a:endParaRPr lang="en-US" dirty="0"/>
          </a:p>
          <a:p>
            <a:pPr>
              <a:buFont typeface="Arial" panose="020B0604020202020204" pitchFamily="34" charset="0"/>
              <a:buChar char="•"/>
            </a:pPr>
            <a:r>
              <a:rPr lang="en-US" b="1" dirty="0"/>
              <a:t>Efficient in terms of speed and memory</a:t>
            </a:r>
            <a:endParaRPr lang="en-US" dirty="0"/>
          </a:p>
          <a:p>
            <a:pPr>
              <a:buFont typeface="Arial" panose="020B0604020202020204" pitchFamily="34" charset="0"/>
              <a:buChar char="•"/>
            </a:pPr>
            <a:r>
              <a:rPr lang="en-US" b="1" dirty="0"/>
              <a:t>Capable of handling full image data without loss</a:t>
            </a:r>
            <a:endParaRPr lang="en-US" dirty="0"/>
          </a:p>
          <a:p>
            <a:r>
              <a:rPr lang="en-US" dirty="0"/>
              <a:t>This project proposes a </a:t>
            </a:r>
            <a:r>
              <a:rPr lang="en-US" b="1" dirty="0"/>
              <a:t>full image encryption technique using chaotic mapping</a:t>
            </a:r>
            <a:r>
              <a:rPr lang="en-US" dirty="0"/>
              <a:t>, which leverages the </a:t>
            </a:r>
            <a:r>
              <a:rPr lang="en-US" b="1" dirty="0"/>
              <a:t>randomness and sensitivity</a:t>
            </a:r>
            <a:r>
              <a:rPr lang="en-US" dirty="0"/>
              <a:t> of chaos theory to provide a </a:t>
            </a:r>
            <a:r>
              <a:rPr lang="en-US" b="1" dirty="0"/>
              <a:t>lightweight, fast, and secure</a:t>
            </a:r>
            <a:r>
              <a:rPr lang="en-US" dirty="0"/>
              <a:t> solution for medical image protection.</a:t>
            </a:r>
          </a:p>
          <a:p>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54EB5855-2DC7-EBB9-5688-2AE6E6B7DECB}"/>
              </a:ext>
            </a:extLst>
          </p:cNvPr>
          <p:cNvPicPr>
            <a:picLocks noChangeAspect="1"/>
          </p:cNvPicPr>
          <p:nvPr/>
        </p:nvPicPr>
        <p:blipFill>
          <a:blip r:embed="rId3"/>
          <a:stretch>
            <a:fillRect/>
          </a:stretch>
        </p:blipFill>
        <p:spPr>
          <a:xfrm>
            <a:off x="0" y="1"/>
            <a:ext cx="1758462" cy="753626"/>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1142DB-7248-CB48-2FCD-590B1AD3D7B6}"/>
              </a:ext>
            </a:extLst>
          </p:cNvPr>
          <p:cNvSpPr>
            <a:spLocks noGrp="1"/>
          </p:cNvSpPr>
          <p:nvPr>
            <p:ph type="ftr" sz="quarter" idx="11"/>
          </p:nvPr>
        </p:nvSpPr>
        <p:spPr/>
        <p:txBody>
          <a:bodyPr/>
          <a:lstStyle/>
          <a:p>
            <a:r>
              <a:rPr lang="en-US"/>
              <a:t>PITCH DECK</a:t>
            </a:r>
            <a:endParaRPr lang="en-US" dirty="0"/>
          </a:p>
        </p:txBody>
      </p:sp>
      <p:sp>
        <p:nvSpPr>
          <p:cNvPr id="3" name="Slide Number Placeholder 2">
            <a:extLst>
              <a:ext uri="{FF2B5EF4-FFF2-40B4-BE49-F238E27FC236}">
                <a16:creationId xmlns:a16="http://schemas.microsoft.com/office/drawing/2014/main" id="{4827B39E-FF68-3ACC-B924-EE694D918B82}"/>
              </a:ext>
            </a:extLst>
          </p:cNvPr>
          <p:cNvSpPr>
            <a:spLocks noGrp="1"/>
          </p:cNvSpPr>
          <p:nvPr>
            <p:ph type="sldNum" sz="quarter" idx="12"/>
          </p:nvPr>
        </p:nvSpPr>
        <p:spPr/>
        <p:txBody>
          <a:bodyPr/>
          <a:lstStyle/>
          <a:p>
            <a:fld id="{A402E4C0-AD5E-4E8C-9F21-7CCE474BDCEB}" type="slidenum">
              <a:rPr lang="en-US" smtClean="0"/>
              <a:t>5</a:t>
            </a:fld>
            <a:endParaRPr lang="en-US" dirty="0"/>
          </a:p>
        </p:txBody>
      </p:sp>
      <p:pic>
        <p:nvPicPr>
          <p:cNvPr id="17" name="Picture Placeholder 16">
            <a:extLst>
              <a:ext uri="{FF2B5EF4-FFF2-40B4-BE49-F238E27FC236}">
                <a16:creationId xmlns:a16="http://schemas.microsoft.com/office/drawing/2014/main" id="{C3E6CE65-3168-5E83-9FFF-C3A23484DD79}"/>
              </a:ext>
            </a:extLst>
          </p:cNvPr>
          <p:cNvPicPr>
            <a:picLocks noGrp="1" noChangeAspect="1"/>
          </p:cNvPicPr>
          <p:nvPr>
            <p:ph type="pic" sz="quarter" idx="13"/>
          </p:nvPr>
        </p:nvPicPr>
        <p:blipFill>
          <a:blip r:embed="rId2"/>
          <a:srcRect l="27682" r="27682"/>
          <a:stretch>
            <a:fillRect/>
          </a:stretch>
        </p:blipFill>
        <p:spPr>
          <a:xfrm>
            <a:off x="93306" y="737118"/>
            <a:ext cx="3945294" cy="5381579"/>
          </a:xfrm>
        </p:spPr>
      </p:pic>
      <p:sp>
        <p:nvSpPr>
          <p:cNvPr id="8" name="Text Placeholder 7">
            <a:extLst>
              <a:ext uri="{FF2B5EF4-FFF2-40B4-BE49-F238E27FC236}">
                <a16:creationId xmlns:a16="http://schemas.microsoft.com/office/drawing/2014/main" id="{F050BCAB-386D-069C-A580-4FDED0D7DD06}"/>
              </a:ext>
            </a:extLst>
          </p:cNvPr>
          <p:cNvSpPr>
            <a:spLocks noGrp="1"/>
          </p:cNvSpPr>
          <p:nvPr>
            <p:ph type="body" sz="quarter" idx="19"/>
          </p:nvPr>
        </p:nvSpPr>
        <p:spPr>
          <a:xfrm>
            <a:off x="4065516" y="1810139"/>
            <a:ext cx="7467121" cy="4096267"/>
          </a:xfrm>
        </p:spPr>
        <p:txBody>
          <a:bodyPr>
            <a:normAutofit fontScale="92500" lnSpcReduction="20000"/>
          </a:bodyPr>
          <a:lstStyle/>
          <a:p>
            <a:pPr>
              <a:buNone/>
            </a:pPr>
            <a:r>
              <a:rPr lang="en-US" dirty="0"/>
              <a:t>This project proposes a </a:t>
            </a:r>
            <a:r>
              <a:rPr lang="en-US" b="1" dirty="0"/>
              <a:t>Full Image Encryption algorithm</a:t>
            </a:r>
            <a:r>
              <a:rPr lang="en-US" dirty="0"/>
              <a:t> based on </a:t>
            </a:r>
            <a:r>
              <a:rPr lang="en-US" b="1" dirty="0"/>
              <a:t>chaotic mapping</a:t>
            </a:r>
            <a:r>
              <a:rPr lang="en-US" dirty="0"/>
              <a:t>, specifically designed for securing medical images during storage and transmission.</a:t>
            </a:r>
          </a:p>
          <a:p>
            <a:pPr>
              <a:buNone/>
            </a:pPr>
            <a:r>
              <a:rPr lang="en-US" dirty="0"/>
              <a:t>The method consists of the following key steps:</a:t>
            </a:r>
          </a:p>
          <a:p>
            <a:pPr>
              <a:buNone/>
            </a:pPr>
            <a:r>
              <a:rPr lang="en-US" dirty="0"/>
              <a:t>🔸 </a:t>
            </a:r>
            <a:r>
              <a:rPr lang="en-US" b="1" dirty="0"/>
              <a:t>1. Image Input</a:t>
            </a:r>
            <a:endParaRPr lang="en-US" dirty="0"/>
          </a:p>
          <a:p>
            <a:pPr>
              <a:buFont typeface="Arial" panose="020B0604020202020204" pitchFamily="34" charset="0"/>
              <a:buChar char="•"/>
            </a:pPr>
            <a:r>
              <a:rPr lang="en-US" dirty="0"/>
              <a:t>A grayscale or color medical image (e.g., X-ray, MRI) is taken as input.</a:t>
            </a:r>
          </a:p>
          <a:p>
            <a:pPr>
              <a:buNone/>
            </a:pPr>
            <a:r>
              <a:rPr lang="en-US" dirty="0"/>
              <a:t>🔸 </a:t>
            </a:r>
            <a:r>
              <a:rPr lang="en-US" b="1" dirty="0"/>
              <a:t>2. Chaotic Key Generation</a:t>
            </a:r>
            <a:endParaRPr lang="en-US" dirty="0"/>
          </a:p>
          <a:p>
            <a:pPr>
              <a:buFont typeface="Arial" panose="020B0604020202020204" pitchFamily="34" charset="0"/>
              <a:buChar char="•"/>
            </a:pPr>
            <a:r>
              <a:rPr lang="en-US" dirty="0"/>
              <a:t>A </a:t>
            </a:r>
            <a:r>
              <a:rPr lang="en-US" b="1" dirty="0"/>
              <a:t>chaotic map</a:t>
            </a:r>
            <a:r>
              <a:rPr lang="en-US" dirty="0"/>
              <a:t> (e.g., Logistic Map) is used to generate a pseudo-random sequence based on initial conditions (secret keys).</a:t>
            </a:r>
          </a:p>
          <a:p>
            <a:pPr>
              <a:buNone/>
            </a:pPr>
            <a:r>
              <a:rPr lang="en-US" dirty="0"/>
              <a:t>🔸 </a:t>
            </a:r>
            <a:r>
              <a:rPr lang="en-US" b="1" dirty="0"/>
              <a:t>3. Confusion Phase (Pixel Position Shuffling)</a:t>
            </a:r>
            <a:endParaRPr lang="en-US" dirty="0"/>
          </a:p>
          <a:p>
            <a:pPr>
              <a:buFont typeface="Arial" panose="020B0604020202020204" pitchFamily="34" charset="0"/>
              <a:buChar char="•"/>
            </a:pPr>
            <a:r>
              <a:rPr lang="en-US" dirty="0"/>
              <a:t>The pixel positions of the image are </a:t>
            </a:r>
            <a:r>
              <a:rPr lang="en-US" b="1" dirty="0"/>
              <a:t>randomly permuted</a:t>
            </a:r>
            <a:r>
              <a:rPr lang="en-US" dirty="0"/>
              <a:t> using the chaotic sequence to break spatial relationships.</a:t>
            </a:r>
          </a:p>
          <a:p>
            <a:pPr>
              <a:buNone/>
            </a:pPr>
            <a:r>
              <a:rPr lang="en-US" dirty="0"/>
              <a:t>🔸 </a:t>
            </a:r>
            <a:r>
              <a:rPr lang="en-US" b="1" dirty="0"/>
              <a:t>4. Diffusion Phase (Pixel Value Modification)</a:t>
            </a:r>
            <a:endParaRPr lang="en-US" dirty="0"/>
          </a:p>
          <a:p>
            <a:pPr>
              <a:buFont typeface="Arial" panose="020B0604020202020204" pitchFamily="34" charset="0"/>
              <a:buChar char="•"/>
            </a:pPr>
            <a:r>
              <a:rPr lang="en-US" dirty="0"/>
              <a:t>Pixel values are altered using operations like </a:t>
            </a:r>
            <a:r>
              <a:rPr lang="en-US" b="1" dirty="0"/>
              <a:t>XOR with chaotic values</a:t>
            </a:r>
            <a:r>
              <a:rPr lang="en-US" dirty="0"/>
              <a:t>, ensuring that a small change in the image or key results in a completely different output.</a:t>
            </a:r>
          </a:p>
          <a:p>
            <a:pPr>
              <a:buNone/>
            </a:pPr>
            <a:r>
              <a:rPr lang="en-US" dirty="0"/>
              <a:t>🔸 </a:t>
            </a:r>
            <a:r>
              <a:rPr lang="en-US" b="1" dirty="0"/>
              <a:t>5. Output: Encrypted Image</a:t>
            </a:r>
            <a:endParaRPr lang="en-US" dirty="0"/>
          </a:p>
          <a:p>
            <a:pPr>
              <a:buFont typeface="Arial" panose="020B0604020202020204" pitchFamily="34" charset="0"/>
              <a:buChar char="•"/>
            </a:pPr>
            <a:r>
              <a:rPr lang="en-US" dirty="0"/>
              <a:t>The resulting image is unintelligible without the correct key, ensuring strong protection.</a:t>
            </a:r>
          </a:p>
          <a:p>
            <a:pPr>
              <a:buNone/>
            </a:pPr>
            <a:r>
              <a:rPr lang="en-US" dirty="0"/>
              <a:t>🔸 </a:t>
            </a:r>
            <a:r>
              <a:rPr lang="en-US" b="1" dirty="0"/>
              <a:t>6. Decryption</a:t>
            </a:r>
            <a:endParaRPr lang="en-US" dirty="0"/>
          </a:p>
          <a:p>
            <a:pPr>
              <a:buFont typeface="Arial" panose="020B0604020202020204" pitchFamily="34" charset="0"/>
              <a:buChar char="•"/>
            </a:pPr>
            <a:r>
              <a:rPr lang="en-US" dirty="0"/>
              <a:t>The process is </a:t>
            </a:r>
            <a:r>
              <a:rPr lang="en-US" b="1" dirty="0"/>
              <a:t>completely reversible</a:t>
            </a:r>
            <a:r>
              <a:rPr lang="en-US" dirty="0"/>
              <a:t> using the same chaotic key and inverse operations.</a:t>
            </a:r>
          </a:p>
          <a:p>
            <a:r>
              <a:rPr lang="en-US" dirty="0"/>
              <a:t>🔒 This approach ensures high-level security, efficiency, and suitability for real-time medical applications.</a:t>
            </a:r>
          </a:p>
          <a:p>
            <a:endParaRPr lang="en-IN" dirty="0"/>
          </a:p>
        </p:txBody>
      </p:sp>
      <p:sp>
        <p:nvSpPr>
          <p:cNvPr id="15" name="Title 14">
            <a:extLst>
              <a:ext uri="{FF2B5EF4-FFF2-40B4-BE49-F238E27FC236}">
                <a16:creationId xmlns:a16="http://schemas.microsoft.com/office/drawing/2014/main" id="{0293AFD2-C0F4-070C-D1C1-D6FDD61256A5}"/>
              </a:ext>
            </a:extLst>
          </p:cNvPr>
          <p:cNvSpPr>
            <a:spLocks noGrp="1"/>
          </p:cNvSpPr>
          <p:nvPr>
            <p:ph type="title"/>
          </p:nvPr>
        </p:nvSpPr>
        <p:spPr/>
        <p:txBody>
          <a:bodyPr>
            <a:normAutofit fontScale="90000"/>
          </a:bodyPr>
          <a:lstStyle/>
          <a:p>
            <a:r>
              <a:rPr lang="en-US" dirty="0"/>
              <a:t>PROPOSED SOLUTION</a:t>
            </a:r>
            <a:endParaRPr lang="en-IN" dirty="0"/>
          </a:p>
        </p:txBody>
      </p:sp>
    </p:spTree>
    <p:extLst>
      <p:ext uri="{BB962C8B-B14F-4D97-AF65-F5344CB8AC3E}">
        <p14:creationId xmlns:p14="http://schemas.microsoft.com/office/powerpoint/2010/main" val="185415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467704" y="0"/>
            <a:ext cx="5749200" cy="6858000"/>
          </a:xfrm>
        </p:spPr>
        <p:txBody>
          <a:bodyPr/>
          <a:lstStyle/>
          <a:p>
            <a:r>
              <a:rPr lang="en-US" dirty="0"/>
              <a:t>TECHNICAL IMPLEMENTATIONS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867331" y="1681315"/>
            <a:ext cx="4826678" cy="5040159"/>
          </a:xfrm>
        </p:spPr>
        <p:txBody>
          <a:bodyPr/>
          <a:lstStyle/>
          <a:p>
            <a:pPr>
              <a:buNone/>
            </a:pPr>
            <a:r>
              <a:rPr lang="en-ZA" sz="1200" dirty="0"/>
              <a:t>​</a:t>
            </a:r>
            <a:r>
              <a:rPr lang="en-US" sz="1200" dirty="0"/>
              <a:t>​  </a:t>
            </a:r>
            <a:r>
              <a:rPr lang="en-US" sz="1050" dirty="0"/>
              <a:t>The proposed medical image encryption technique is implemented using programming languages such as Python, MATLAB, or C++, leveraging image processing libraries like OpenCV or MATLAB’s Image Processing Toolbox. The encryption process begins by taking a medical image, either grayscale or color, as input. A chaotic map, typically the Logistic Map defined by the equation Xn+1=</a:t>
            </a:r>
            <a:r>
              <a:rPr lang="en-US" sz="1050" dirty="0" err="1"/>
              <a:t>r×Xn</a:t>
            </a:r>
            <a:r>
              <a:rPr lang="en-US" sz="1050" dirty="0"/>
              <a:t>×(1−Xn)X_{n+1} = r \times </a:t>
            </a:r>
            <a:r>
              <a:rPr lang="en-US" sz="1050" dirty="0" err="1"/>
              <a:t>X_n</a:t>
            </a:r>
            <a:r>
              <a:rPr lang="en-US" sz="1050" dirty="0"/>
              <a:t> \times (1 - </a:t>
            </a:r>
            <a:r>
              <a:rPr lang="en-US" sz="1050" dirty="0" err="1"/>
              <a:t>X_n</a:t>
            </a:r>
            <a:r>
              <a:rPr lang="en-US" sz="1050" dirty="0"/>
              <a:t>)Xn+1​=</a:t>
            </a:r>
            <a:r>
              <a:rPr lang="en-US" sz="1050" dirty="0" err="1"/>
              <a:t>r×Xn</a:t>
            </a:r>
            <a:r>
              <a:rPr lang="en-US" sz="1050" dirty="0"/>
              <a:t>​×(1−Xn​), where </a:t>
            </a:r>
            <a:r>
              <a:rPr lang="en-US" sz="1050" dirty="0" err="1"/>
              <a:t>rrr</a:t>
            </a:r>
            <a:r>
              <a:rPr lang="en-US" sz="1050" dirty="0"/>
              <a:t> is a control parameter between 3.57 and 4, and XXX is the initial seed, is used to generate a pseudo-random sequence that serves as the encryption key.</a:t>
            </a:r>
          </a:p>
          <a:p>
            <a:r>
              <a:rPr lang="en-US" sz="1050" dirty="0"/>
              <a:t>The encryption itself consists of two main stages: confusion and diffusion. In the confusion phase, the pixel positions of the image are shuffled based on the chaotic sequence to break the spatial correlation between pixels. This rearrangement makes it difficult for an attacker to recognize any patterns. Next, in the diffusion phase, the pixel values of the shuffled image are modified, typically using operations like XOR with values derived from the chaotic sequence, ensuring that even a slight change in the key or image results in a vastly different encrypted output. The decryption process reverses these steps using the same chaotic key, allowing perfect recovery of the original medical image. This method balances security, efficiency, and speed, making it suitable for real-time medical applications.</a:t>
            </a:r>
          </a:p>
          <a:p>
            <a:endParaRPr lang="en-US" sz="12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BB2F6D43-5285-5A08-9D9A-CDDA15C9A145}"/>
              </a:ext>
            </a:extLst>
          </p:cNvPr>
          <p:cNvPicPr>
            <a:picLocks noChangeAspect="1"/>
          </p:cNvPicPr>
          <p:nvPr/>
        </p:nvPicPr>
        <p:blipFill>
          <a:blip r:embed="rId4"/>
          <a:stretch>
            <a:fillRect/>
          </a:stretch>
        </p:blipFill>
        <p:spPr>
          <a:xfrm>
            <a:off x="0" y="1"/>
            <a:ext cx="1758462" cy="753626"/>
          </a:xfrm>
          <a:prstGeom prst="rect">
            <a:avLst/>
          </a:prstGeom>
        </p:spPr>
      </p:pic>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993899" y="391789"/>
            <a:ext cx="8929740" cy="3445480"/>
          </a:xfrm>
        </p:spPr>
        <p:txBody>
          <a:bodyPr>
            <a:normAutofit/>
          </a:bodyPr>
          <a:lstStyle/>
          <a:p>
            <a:r>
              <a:rPr lang="en-US" dirty="0"/>
              <a:t>KEY FEATURES OF THE SOLUTION</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721513" y="1352863"/>
            <a:ext cx="3093403" cy="544763"/>
          </a:xfrm>
        </p:spPr>
        <p:txBody>
          <a:bodyPr>
            <a:normAutofit/>
          </a:bodyPr>
          <a:lstStyle/>
          <a:p>
            <a:r>
              <a:rPr lang="en-US" dirty="0"/>
              <a:t>High security with chaotic key</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5594464" y="1379621"/>
            <a:ext cx="3016136" cy="693094"/>
          </a:xfrm>
        </p:spPr>
        <p:txBody>
          <a:bodyPr>
            <a:normAutofit/>
          </a:bodyPr>
          <a:lstStyle/>
          <a:p>
            <a:r>
              <a:rPr lang="en-US" dirty="0"/>
              <a:t>TWO phase encryption</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651855" y="2284784"/>
            <a:ext cx="2859091" cy="1517776"/>
          </a:xfrm>
        </p:spPr>
        <p:txBody>
          <a:bodyPr>
            <a:normAutofit/>
          </a:bodyPr>
          <a:lstStyle/>
          <a:p>
            <a:pPr algn="just"/>
            <a:r>
              <a:rPr lang="en-US" dirty="0"/>
              <a:t>Uses sensitive and unpredictable chaotic sequences (e.g., Logistic Map) to generate strong encryption keys.</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5594464" y="2284784"/>
            <a:ext cx="2859090" cy="1475319"/>
          </a:xfrm>
        </p:spPr>
        <p:txBody>
          <a:bodyPr>
            <a:normAutofit/>
          </a:bodyPr>
          <a:lstStyle/>
          <a:p>
            <a:r>
              <a:rPr lang="en-IN" b="1" dirty="0"/>
              <a:t>:</a:t>
            </a:r>
            <a:r>
              <a:rPr lang="en-IN" dirty="0"/>
              <a:t> Combines pixel position shuffling (confusion) and pixel value alteration (diffusion) for robust protection.</a:t>
            </a:r>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826199" y="4049998"/>
            <a:ext cx="2859089" cy="613790"/>
          </a:xfrm>
        </p:spPr>
        <p:txBody>
          <a:bodyPr>
            <a:normAutofit/>
          </a:bodyPr>
          <a:lstStyle/>
          <a:p>
            <a:r>
              <a:rPr lang="en-US" dirty="0" err="1"/>
              <a:t>EFFicient</a:t>
            </a:r>
            <a:r>
              <a:rPr lang="en-US" dirty="0"/>
              <a:t> and Fast</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5672987" y="4057168"/>
            <a:ext cx="2859090" cy="693094"/>
          </a:xfrm>
        </p:spPr>
        <p:txBody>
          <a:bodyPr>
            <a:normAutofit/>
          </a:bodyPr>
          <a:lstStyle/>
          <a:p>
            <a:r>
              <a:rPr lang="en-US" dirty="0"/>
              <a:t>Performance Optimization</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651855" y="5011982"/>
            <a:ext cx="2859089" cy="1526930"/>
          </a:xfrm>
        </p:spPr>
        <p:txBody>
          <a:bodyPr/>
          <a:lstStyle/>
          <a:p>
            <a:r>
              <a:rPr lang="en-US" dirty="0"/>
              <a:t>Lightweight algorithm suitable for large medical images and real-time encryption/decryption.</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5751510" y="4786651"/>
            <a:ext cx="2859090" cy="1533310"/>
          </a:xfrm>
        </p:spPr>
        <p:txBody>
          <a:bodyPr>
            <a:normAutofit/>
          </a:bodyPr>
          <a:lstStyle/>
          <a:p>
            <a:r>
              <a:rPr lang="en-US" dirty="0"/>
              <a:t>Uses vectorized row/column shifts for fast </a:t>
            </a:r>
            <a:r>
              <a:rPr lang="en-US" dirty="0" err="1"/>
              <a:t>encryption.Avoids</a:t>
            </a:r>
            <a:r>
              <a:rPr lang="en-US" dirty="0"/>
              <a:t> redundant operations to reduce computational overhead.</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4753C83E-D727-1CEC-3F10-C2BE838ADB3E}"/>
              </a:ext>
            </a:extLst>
          </p:cNvPr>
          <p:cNvPicPr>
            <a:picLocks noChangeAspect="1"/>
          </p:cNvPicPr>
          <p:nvPr/>
        </p:nvPicPr>
        <p:blipFill>
          <a:blip r:embed="rId2"/>
          <a:stretch>
            <a:fillRect/>
          </a:stretch>
        </p:blipFill>
        <p:spPr>
          <a:xfrm>
            <a:off x="0" y="1"/>
            <a:ext cx="1758462" cy="753626"/>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5981752" y="4648156"/>
            <a:ext cx="1517767" cy="768096"/>
          </a:xfrm>
        </p:spPr>
        <p:txBody>
          <a:bodyPr>
            <a:normAutofit/>
          </a:bodyPr>
          <a:lstStyle/>
          <a:p>
            <a:r>
              <a:rPr lang="en-US" sz="1400" dirty="0"/>
              <a:t>FULL STACK : MERN</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987845" y="2026031"/>
            <a:ext cx="1511674" cy="768096"/>
          </a:xfrm>
        </p:spPr>
        <p:txBody>
          <a:bodyPr>
            <a:normAutofit/>
          </a:bodyPr>
          <a:lstStyle/>
          <a:p>
            <a:r>
              <a:rPr lang="en-US" sz="1400" dirty="0"/>
              <a:t>MACHINE LEARNING</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477724"/>
            <a:ext cx="3365003" cy="1170432"/>
          </a:xfrm>
        </p:spPr>
        <p:txBody>
          <a:bodyPr>
            <a:noAutofit/>
          </a:bodyPr>
          <a:lstStyle/>
          <a:p>
            <a:r>
              <a:rPr lang="en-ZA"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TOOLS AND TECHNOLOGY USED</a:t>
            </a:r>
          </a:p>
        </p:txBody>
      </p:sp>
      <p:sp>
        <p:nvSpPr>
          <p:cNvPr id="2" name="Text Placeholder 1">
            <a:extLst>
              <a:ext uri="{FF2B5EF4-FFF2-40B4-BE49-F238E27FC236}">
                <a16:creationId xmlns:a16="http://schemas.microsoft.com/office/drawing/2014/main" id="{B754C6B8-917C-8A9F-28DA-38F2C1461204}"/>
              </a:ext>
            </a:extLst>
          </p:cNvPr>
          <p:cNvSpPr>
            <a:spLocks noGrp="1" noChangeArrowheads="1"/>
          </p:cNvSpPr>
          <p:nvPr>
            <p:ph type="body" sz="quarter" idx="27"/>
          </p:nvPr>
        </p:nvSpPr>
        <p:spPr bwMode="auto">
          <a:xfrm>
            <a:off x="7817970" y="1507116"/>
            <a:ext cx="4088859"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panose="020B0604020202020204" pitchFamily="34" charset="0"/>
              </a:rPr>
              <a:t>PyTorch</a:t>
            </a:r>
            <a:r>
              <a:rPr kumimoji="0" lang="en-US" altLang="en-US" sz="1200" b="0" i="0" u="none" strike="noStrike" cap="none" normalizeH="0" baseline="0" dirty="0">
                <a:ln>
                  <a:noFill/>
                </a:ln>
                <a:effectLst/>
                <a:latin typeface="Arial" panose="020B0604020202020204" pitchFamily="34" charset="0"/>
              </a:rPr>
              <a:t> – Framework for training and deploying YOLO models.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Arial" panose="020B0604020202020204" pitchFamily="34" charset="0"/>
              </a:rPr>
              <a:t>OpenCV</a:t>
            </a:r>
            <a:r>
              <a:rPr kumimoji="0" lang="en-US" altLang="en-US" sz="1200" b="0" i="0" u="none" strike="noStrike" cap="none" normalizeH="0" baseline="0" dirty="0">
                <a:ln>
                  <a:noFill/>
                </a:ln>
                <a:effectLst/>
                <a:latin typeface="Arial" panose="020B0604020202020204" pitchFamily="34" charset="0"/>
              </a:rPr>
              <a:t> – Image processing and real-time video handling.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Arial" panose="020B0604020202020204" pitchFamily="34" charset="0"/>
              </a:rPr>
              <a:t>Numpy</a:t>
            </a:r>
            <a:r>
              <a:rPr kumimoji="0" lang="en-US" altLang="en-US" sz="1200" b="0" i="0" u="none" strike="noStrike" cap="none" normalizeH="0" baseline="0" dirty="0">
                <a:ln>
                  <a:noFill/>
                </a:ln>
                <a:effectLst/>
                <a:latin typeface="Arial" panose="020B0604020202020204" pitchFamily="34" charset="0"/>
              </a:rPr>
              <a:t> – Numerical computations for feature extraction. </a:t>
            </a:r>
          </a:p>
          <a:p>
            <a:pPr marL="0" marR="0" lvl="0" indent="0" algn="l" defTabSz="914400" rtl="0" eaLnBrk="0" fontAlgn="base" latinLnBrk="0" hangingPunct="0">
              <a:lnSpc>
                <a:spcPct val="100000"/>
              </a:lnSpc>
              <a:spcBef>
                <a:spcPct val="0"/>
              </a:spcBef>
              <a:spcAft>
                <a:spcPct val="0"/>
              </a:spcAft>
              <a:buClrTx/>
              <a:buSzTx/>
              <a:tabLst/>
            </a:pPr>
            <a:r>
              <a:rPr lang="en-US" sz="1600" dirty="0" err="1"/>
              <a:t>spaCy</a:t>
            </a:r>
            <a:r>
              <a:rPr lang="en-US" sz="1600" dirty="0"/>
              <a:t> , NLTK, TensorFlow / </a:t>
            </a:r>
            <a:r>
              <a:rPr lang="en-US" sz="1600" dirty="0" err="1"/>
              <a:t>PyTorch</a:t>
            </a:r>
            <a:r>
              <a:rPr lang="en-US" sz="1600" dirty="0"/>
              <a:t>, API </a:t>
            </a:r>
            <a:r>
              <a:rPr kumimoji="0" lang="en-US" altLang="en-US" sz="1200" b="0" i="0" u="none" strike="noStrike" cap="none" normalizeH="0" baseline="0" dirty="0">
                <a:ln>
                  <a:noFill/>
                </a:ln>
                <a:effectLst/>
                <a:latin typeface="Arial" panose="020B0604020202020204" pitchFamily="34" charset="0"/>
              </a:rPr>
              <a:t>– To integrate a chat bot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effectLst/>
              <a:latin typeface="Arial" panose="020B0604020202020204" pitchFamily="34" charset="0"/>
            </a:endParaRPr>
          </a:p>
        </p:txBody>
      </p:sp>
      <p:sp>
        <p:nvSpPr>
          <p:cNvPr id="5" name="Rectangle 4">
            <a:extLst>
              <a:ext uri="{FF2B5EF4-FFF2-40B4-BE49-F238E27FC236}">
                <a16:creationId xmlns:a16="http://schemas.microsoft.com/office/drawing/2014/main" id="{8DAB3B5A-D063-DFC8-CB60-73B942CD6C8F}"/>
              </a:ext>
            </a:extLst>
          </p:cNvPr>
          <p:cNvSpPr>
            <a:spLocks noChangeArrowheads="1"/>
          </p:cNvSpPr>
          <p:nvPr/>
        </p:nvSpPr>
        <p:spPr bwMode="auto">
          <a:xfrm>
            <a:off x="7817970" y="3970607"/>
            <a:ext cx="408885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React.js</a:t>
            </a:r>
            <a:r>
              <a:rPr kumimoji="0" lang="en-US" altLang="en-US" sz="1200" b="0" i="0" u="none" strike="noStrike" cap="none" normalizeH="0" baseline="0" dirty="0">
                <a:ln>
                  <a:noFill/>
                </a:ln>
                <a:solidFill>
                  <a:schemeClr val="bg1"/>
                </a:solidFill>
                <a:effectLst/>
                <a:latin typeface="Arial" panose="020B0604020202020204" pitchFamily="34" charset="0"/>
              </a:rPr>
              <a:t> – Frontend for real-time video encryption UI.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Node.js &amp; Express.js</a:t>
            </a:r>
            <a:r>
              <a:rPr kumimoji="0" lang="en-US" altLang="en-US" sz="1200" b="0" i="0" u="none" strike="noStrike" cap="none" normalizeH="0" baseline="0" dirty="0">
                <a:ln>
                  <a:noFill/>
                </a:ln>
                <a:solidFill>
                  <a:schemeClr val="bg1"/>
                </a:solidFill>
                <a:effectLst/>
                <a:latin typeface="Arial" panose="020B0604020202020204" pitchFamily="34" charset="0"/>
              </a:rPr>
              <a:t> – Backend API for handling encryption requests.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bg1"/>
                </a:solidFill>
                <a:effectLst/>
                <a:latin typeface="Arial" panose="020B0604020202020204" pitchFamily="34" charset="0"/>
              </a:rPr>
              <a:t>FastAPI</a:t>
            </a:r>
            <a:r>
              <a:rPr kumimoji="0" lang="en-US" altLang="en-US" sz="1200" b="0" i="0" u="none" strike="noStrike" cap="none" normalizeH="0" baseline="0" dirty="0">
                <a:ln>
                  <a:noFill/>
                </a:ln>
                <a:solidFill>
                  <a:schemeClr val="bg1"/>
                </a:solidFill>
                <a:effectLst/>
                <a:latin typeface="Arial" panose="020B0604020202020204" pitchFamily="34" charset="0"/>
              </a:rPr>
              <a:t> – Alternative backend for ML inference.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bg1"/>
                </a:solidFill>
                <a:effectLst/>
                <a:latin typeface="Arial" panose="020B0604020202020204" pitchFamily="34" charset="0"/>
              </a:rPr>
              <a:t>WebSockets</a:t>
            </a:r>
            <a:r>
              <a:rPr kumimoji="0" lang="en-US" altLang="en-US" sz="1200" b="0" i="0" u="none" strike="noStrike" cap="none" normalizeH="0" baseline="0" dirty="0">
                <a:ln>
                  <a:noFill/>
                </a:ln>
                <a:solidFill>
                  <a:schemeClr val="bg1"/>
                </a:solidFill>
                <a:effectLst/>
                <a:latin typeface="Arial" panose="020B0604020202020204" pitchFamily="34" charset="0"/>
              </a:rPr>
              <a:t> – Real-time video streaming support.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Docker</a:t>
            </a:r>
            <a:r>
              <a:rPr kumimoji="0" lang="en-US" altLang="en-US" sz="1200" b="0" i="0" u="none" strike="noStrike" cap="none" normalizeH="0" baseline="0" dirty="0">
                <a:ln>
                  <a:noFill/>
                </a:ln>
                <a:solidFill>
                  <a:schemeClr val="bg1"/>
                </a:solidFill>
                <a:effectLst/>
                <a:latin typeface="Arial" panose="020B0604020202020204" pitchFamily="34" charset="0"/>
              </a:rPr>
              <a:t> – Containerization for easy deployment.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Arial" panose="020B0604020202020204" pitchFamily="34" charset="0"/>
              </a:rPr>
              <a:t>IPFS </a:t>
            </a:r>
            <a:r>
              <a:rPr kumimoji="0" lang="en-US" altLang="en-US" sz="1200" b="0" i="0" u="none" strike="noStrike" cap="none" normalizeH="0" baseline="0" dirty="0">
                <a:ln>
                  <a:noFill/>
                </a:ln>
                <a:solidFill>
                  <a:schemeClr val="bg1"/>
                </a:solidFill>
                <a:effectLst/>
                <a:latin typeface="Arial" panose="020B0604020202020204" pitchFamily="34" charset="0"/>
              </a:rPr>
              <a:t>– </a:t>
            </a:r>
            <a:r>
              <a:rPr kumimoji="0" lang="en-US" altLang="en-US" sz="1200" b="0" i="0" u="none" strike="noStrike" cap="none" normalizeH="0" baseline="0" dirty="0" err="1">
                <a:ln>
                  <a:noFill/>
                </a:ln>
                <a:solidFill>
                  <a:schemeClr val="bg1"/>
                </a:solidFill>
                <a:effectLst/>
                <a:latin typeface="Arial" panose="020B0604020202020204" pitchFamily="34" charset="0"/>
              </a:rPr>
              <a:t>InterPlanetery</a:t>
            </a:r>
            <a:r>
              <a:rPr kumimoji="0" lang="en-US" altLang="en-US" sz="1200" b="0" i="0" u="none" strike="noStrike" cap="none" normalizeH="0" baseline="0" dirty="0">
                <a:ln>
                  <a:noFill/>
                </a:ln>
                <a:solidFill>
                  <a:schemeClr val="bg1"/>
                </a:solidFill>
                <a:effectLst/>
                <a:latin typeface="Arial" panose="020B0604020202020204" pitchFamily="34" charset="0"/>
              </a:rPr>
              <a:t> File System</a:t>
            </a:r>
            <a:endParaRPr kumimoji="0" lang="en-US" altLang="en-US" sz="1200" b="1" i="0" u="none" strike="noStrike" cap="none" normalizeH="0" baseline="0" dirty="0">
              <a:ln>
                <a:noFill/>
              </a:ln>
              <a:solidFill>
                <a:schemeClr val="bg1"/>
              </a:solidFill>
              <a:effectLst/>
              <a:latin typeface="Arial" panose="020B0604020202020204" pitchFamily="34" charset="0"/>
            </a:endParaRPr>
          </a:p>
        </p:txBody>
      </p:sp>
      <p:pic>
        <p:nvPicPr>
          <p:cNvPr id="3" name="Picture 2" descr="A black text on a black background&#10;&#10;AI-generated content may be incorrect.">
            <a:extLst>
              <a:ext uri="{FF2B5EF4-FFF2-40B4-BE49-F238E27FC236}">
                <a16:creationId xmlns:a16="http://schemas.microsoft.com/office/drawing/2014/main" id="{4F2C2AA6-7258-6A0D-0638-022C1831C183}"/>
              </a:ext>
            </a:extLst>
          </p:cNvPr>
          <p:cNvPicPr>
            <a:picLocks noChangeAspect="1"/>
          </p:cNvPicPr>
          <p:nvPr/>
        </p:nvPicPr>
        <p:blipFill>
          <a:blip r:embed="rId3"/>
          <a:stretch>
            <a:fillRect/>
          </a:stretch>
        </p:blipFill>
        <p:spPr>
          <a:xfrm>
            <a:off x="0" y="1"/>
            <a:ext cx="1758462" cy="753626"/>
          </a:xfrm>
          <a:prstGeom prst="rect">
            <a:avLst/>
          </a:prstGeom>
        </p:spPr>
      </p:pic>
    </p:spTree>
    <p:extLst>
      <p:ext uri="{BB962C8B-B14F-4D97-AF65-F5344CB8AC3E}">
        <p14:creationId xmlns:p14="http://schemas.microsoft.com/office/powerpoint/2010/main" val="105714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4B3C7-49B4-335A-5DDD-034E7E36301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776936F-797B-F7F9-4FC6-FD6CBD71E6BD}"/>
              </a:ext>
            </a:extLst>
          </p:cNvPr>
          <p:cNvSpPr>
            <a:spLocks noGrp="1"/>
          </p:cNvSpPr>
          <p:nvPr>
            <p:ph type="title"/>
          </p:nvPr>
        </p:nvSpPr>
        <p:spPr>
          <a:xfrm>
            <a:off x="2470991" y="2903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APPLICATIONS </a:t>
            </a:r>
          </a:p>
        </p:txBody>
      </p:sp>
      <p:sp>
        <p:nvSpPr>
          <p:cNvPr id="6" name="Text Placeholder 5">
            <a:extLst>
              <a:ext uri="{FF2B5EF4-FFF2-40B4-BE49-F238E27FC236}">
                <a16:creationId xmlns:a16="http://schemas.microsoft.com/office/drawing/2014/main" id="{5E2F642C-FD51-CF91-0ACA-D202AE7F6FA3}"/>
              </a:ext>
            </a:extLst>
          </p:cNvPr>
          <p:cNvSpPr>
            <a:spLocks noGrp="1"/>
          </p:cNvSpPr>
          <p:nvPr>
            <p:ph type="body" sz="quarter" idx="19"/>
          </p:nvPr>
        </p:nvSpPr>
        <p:spPr>
          <a:xfrm>
            <a:off x="2442970" y="1033517"/>
            <a:ext cx="7306060" cy="393427"/>
          </a:xfrm>
        </p:spPr>
        <p:txBody>
          <a:bodyPr/>
          <a:lstStyle/>
          <a:p>
            <a:r>
              <a:rPr lang="en-US" dirty="0"/>
              <a:t>How we’ll scale in the future​</a:t>
            </a:r>
          </a:p>
        </p:txBody>
      </p:sp>
      <p:sp>
        <p:nvSpPr>
          <p:cNvPr id="38" name="Slide Number Placeholder 37">
            <a:extLst>
              <a:ext uri="{FF2B5EF4-FFF2-40B4-BE49-F238E27FC236}">
                <a16:creationId xmlns:a16="http://schemas.microsoft.com/office/drawing/2014/main" id="{DCEFB8B7-AD1A-3F2A-F79E-38C1AAF1762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2" name="Picture 1" descr="A black text on a black background&#10;&#10;AI-generated content may be incorrect.">
            <a:extLst>
              <a:ext uri="{FF2B5EF4-FFF2-40B4-BE49-F238E27FC236}">
                <a16:creationId xmlns:a16="http://schemas.microsoft.com/office/drawing/2014/main" id="{A8E64DEB-6644-AE2E-3389-1AC027B4ACDA}"/>
              </a:ext>
            </a:extLst>
          </p:cNvPr>
          <p:cNvPicPr>
            <a:picLocks noChangeAspect="1"/>
          </p:cNvPicPr>
          <p:nvPr/>
        </p:nvPicPr>
        <p:blipFill>
          <a:blip r:embed="rId2"/>
          <a:stretch>
            <a:fillRect/>
          </a:stretch>
        </p:blipFill>
        <p:spPr>
          <a:xfrm>
            <a:off x="0" y="1"/>
            <a:ext cx="1758462" cy="753626"/>
          </a:xfrm>
          <a:prstGeom prst="rect">
            <a:avLst/>
          </a:prstGeom>
        </p:spPr>
      </p:pic>
      <p:sp>
        <p:nvSpPr>
          <p:cNvPr id="7" name="Rectangle 3">
            <a:extLst>
              <a:ext uri="{FF2B5EF4-FFF2-40B4-BE49-F238E27FC236}">
                <a16:creationId xmlns:a16="http://schemas.microsoft.com/office/drawing/2014/main" id="{119CBD91-3D51-961F-1015-30DCEAC2B42D}"/>
              </a:ext>
            </a:extLst>
          </p:cNvPr>
          <p:cNvSpPr>
            <a:spLocks noGrp="1" noChangeArrowheads="1"/>
          </p:cNvSpPr>
          <p:nvPr>
            <p:ph type="body" sz="quarter" idx="13"/>
          </p:nvPr>
        </p:nvSpPr>
        <p:spPr bwMode="auto">
          <a:xfrm>
            <a:off x="808038" y="1349961"/>
            <a:ext cx="1105058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Secure Telemedicine:</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With the rise of telemedicine, medical images such as X-rays, MRIs, and CT scans are frequently shared over the internet for remote diagnosis and consultation. Encrypting these images ensures patient privacy and prevents interception by unauthorized parties during transmission, thereby maintaining confidentiality and compliance with healthcare regulations.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Cloud Storage Security:</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Hospitals and medical institutions increasingly use cloud platforms to store vast amounts of imaging data. Encrypting medical images before uploading to the cloud protects sensitive information from data breaches or insider threats, ensuring that patient records remain secure even if the cloud storage is compromised.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Confidential Data Transmission: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Medical images often need to be transferred between different healthcare facilities, diagnostic centers, and specialists. Encryption ensures that these images cannot be tampered with or accessed by unauthorized users during transit, preserving both privacy and data integrity.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AI-Based Diagnostics: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Artificial Intelligence (AI) and machine learning algorithms are now widely used to analyze medical images for diagnostic purposes. Encrypting images allows these sensitive data to be safely processed in secure environments, ensuring patient confidentiality while benefiting from advanced diagnostic technologies.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Hospital Surveillance Systems:</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Medical imaging systems and electronic health records are part of hospital networks that require constant protection from cyber threats. Encrypting medical images helps secure internal communications and data storage, safeguarding against unauthorized access and potential cyberattacks on hospital infrastructure.</a:t>
            </a:r>
          </a:p>
        </p:txBody>
      </p:sp>
    </p:spTree>
    <p:extLst>
      <p:ext uri="{BB962C8B-B14F-4D97-AF65-F5344CB8AC3E}">
        <p14:creationId xmlns:p14="http://schemas.microsoft.com/office/powerpoint/2010/main" val="311141886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32</TotalTime>
  <Words>1575</Words>
  <Application>Microsoft Office PowerPoint</Application>
  <PresentationFormat>Widescreen</PresentationFormat>
  <Paragraphs>118</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Bierstadt</vt:lpstr>
      <vt:lpstr>Calibri</vt:lpstr>
      <vt:lpstr>Courier New</vt:lpstr>
      <vt:lpstr>Posterama</vt:lpstr>
      <vt:lpstr>Posterama Bold</vt:lpstr>
      <vt:lpstr>Times New Roman</vt:lpstr>
      <vt:lpstr>Office Theme</vt:lpstr>
      <vt:lpstr>Medical Image Encryption Based on Chaotic Mapping</vt:lpstr>
      <vt:lpstr>Introduction</vt:lpstr>
      <vt:lpstr>ABSTRACT</vt:lpstr>
      <vt:lpstr>Problem Statement</vt:lpstr>
      <vt:lpstr>PROPOSED SOLUTION</vt:lpstr>
      <vt:lpstr>TECHNICAL IMPLEMENTATIONS</vt:lpstr>
      <vt:lpstr>KEY FEATURES OF THE SOLUTION</vt:lpstr>
      <vt:lpstr>TOOLS AND TECHNOLOGY USED</vt:lpstr>
      <vt:lpstr>APPLICATIONS </vt:lpstr>
      <vt:lpstr>CHALLENGES AND CONSIDERSTION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FA0208TX</dc:creator>
  <cp:lastModifiedBy>Rameshwar Sharma</cp:lastModifiedBy>
  <cp:revision>4</cp:revision>
  <dcterms:created xsi:type="dcterms:W3CDTF">2021-08-17T04:23:05Z</dcterms:created>
  <dcterms:modified xsi:type="dcterms:W3CDTF">2025-05-15T06:53:44Z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